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20" Type="http://schemas.openxmlformats.org/officeDocument/2006/relationships/tableStyles" Target="tableStyles.xml"/><Relationship Id="rId2" Type="http://schemas.openxmlformats.org/officeDocument/2006/relationships/slide" Target="slides/slide1.xml"/><Relationship Id="rId19" Type="http://schemas.openxmlformats.org/officeDocument/2006/relationships/presProps" Target="presProps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953000"/>
            <a:ext cx="9144000" cy="1902714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453644" y="1977618"/>
            <a:ext cx="8027669" cy="389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实验10</a:t>
            </a:r>
            <a:r>
              <a:rPr sz="28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2800" kern="0" spc="150" dirty="0">
                <a:solidFill>
                  <a:srgbClr val="0A0A0A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小鼠糖代谢水平检测一葡萄糖耐量实验</a:t>
            </a:r>
            <a:endParaRPr sz="2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2"/>
          <p:cNvGraphicFramePr>
            <a:graphicFrameLocks noGrp="1"/>
          </p:cNvGraphicFramePr>
          <p:nvPr/>
        </p:nvGraphicFramePr>
        <p:xfrm>
          <a:off x="605205" y="2846578"/>
          <a:ext cx="7789544" cy="2244725"/>
        </p:xfrm>
        <a:graphic>
          <a:graphicData uri="http://schemas.openxmlformats.org/drawingml/2006/table">
            <a:tbl>
              <a:tblPr/>
              <a:tblGrid>
                <a:gridCol w="1734185"/>
                <a:gridCol w="2304414"/>
                <a:gridCol w="3750944"/>
              </a:tblGrid>
              <a:tr h="798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3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403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24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分</a:t>
                      </a:r>
                      <a:r>
                        <a:rPr sz="24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24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组</a:t>
                      </a:r>
                      <a:endParaRPr sz="2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6534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生理盐水，</a:t>
                      </a:r>
                      <a:r>
                        <a:rPr sz="2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μL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437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2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20</a:t>
                      </a: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 </a:t>
                      </a:r>
                      <a:r>
                        <a:rPr sz="2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%</a:t>
                      </a:r>
                      <a:r>
                        <a:rPr sz="2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 </a:t>
                      </a:r>
                      <a:r>
                        <a:rPr sz="2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葡萄糖，</a:t>
                      </a:r>
                      <a:r>
                        <a:rPr sz="2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μL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26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2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对照组</a:t>
                      </a:r>
                      <a:endParaRPr sz="2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3444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300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1785" algn="l" rtl="0" eaLnBrk="0">
                        <a:lnSpc>
                          <a:spcPts val="918"/>
                        </a:lnSpc>
                        <a:tabLst/>
                      </a:pPr>
                      <a:r>
                        <a:rPr sz="2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——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0059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实验组</a:t>
                      </a:r>
                      <a:endParaRPr sz="2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0425" algn="l" rtl="0" eaLnBrk="0">
                        <a:lnSpc>
                          <a:spcPts val="918"/>
                        </a:lnSpc>
                        <a:tabLst/>
                      </a:pPr>
                      <a:r>
                        <a:rPr sz="2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——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353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Lucida Sans Unicode"/>
                          <a:ea typeface="Lucida Sans Unicode"/>
                          <a:cs typeface="Lucida Sans Unicode"/>
                        </a:rPr>
                        <a:t>300</a:t>
                      </a:r>
                      <a:endParaRPr sz="2400" dirty="0">
                        <a:latin typeface="Lucida Sans Unicode"/>
                        <a:ea typeface="Lucida Sans Unicode"/>
                        <a:cs typeface="Lucida Sans Unicode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5FA"/>
                    </a:solidFill>
                  </a:tcPr>
                </a:tc>
              </a:tr>
            </a:tbl>
          </a:graphicData>
        </a:graphic>
      </p:graphicFrame>
      <p:sp>
        <p:nvSpPr>
          <p:cNvPr id="74" name="textbox 74"/>
          <p:cNvSpPr/>
          <p:nvPr/>
        </p:nvSpPr>
        <p:spPr>
          <a:xfrm>
            <a:off x="529601" y="765471"/>
            <a:ext cx="7636509" cy="1605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7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600" kern="0" spc="-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2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小鼠给药：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腹腔注射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521334" indent="-226059" algn="l" rtl="0" eaLnBrk="0">
              <a:lnSpc>
                <a:spcPct val="104000"/>
              </a:lnSpc>
              <a:spcBef>
                <a:spcPts val="4"/>
              </a:spcBef>
              <a:tabLst/>
            </a:pPr>
            <a:r>
              <a:rPr sz="2400" kern="0" spc="-1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左手握小鼠，使其腹面向上，头部略低，右手持吸好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药物的1</a:t>
            </a:r>
            <a:r>
              <a:rPr sz="24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mL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注射器，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沿腹中线与股骨之间的腹部45</a:t>
            </a:r>
            <a:r>
              <a:rPr sz="2400" b="1" kern="0" spc="80" baseline="30384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角插入腹腔，将药物注射入腹腔后，缓慢退出针头。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3779113" y="5416930"/>
            <a:ext cx="4333875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49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注：小鼠体重约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30g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，给药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量为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2g/kg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体重</a:t>
            </a:r>
            <a:endParaRPr sz="18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563713" y="1081582"/>
            <a:ext cx="7731125" cy="287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500" kern="0" spc="8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500" kern="0" spc="-8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b="1" kern="0" spc="-18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血糖测定：</a:t>
            </a:r>
            <a:endParaRPr sz="2300" dirty="0">
              <a:latin typeface="SimHei"/>
              <a:ea typeface="SimHei"/>
              <a:cs typeface="SimHei"/>
            </a:endParaRPr>
          </a:p>
          <a:p>
            <a:pPr marL="375920" indent="-227329" algn="l" rtl="0" eaLnBrk="0">
              <a:lnSpc>
                <a:spcPct val="107000"/>
              </a:lnSpc>
              <a:spcBef>
                <a:spcPts val="1372"/>
              </a:spcBef>
              <a:tabLst/>
            </a:pPr>
            <a:r>
              <a:rPr sz="2400" kern="0" spc="-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在注射药物后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2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15，</a:t>
            </a:r>
            <a:r>
              <a:rPr sz="2400" b="1" kern="0" spc="-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30，45，60,90,120</a:t>
            </a:r>
            <a:r>
              <a:rPr sz="2400" kern="0" spc="-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min</a:t>
            </a:r>
            <a:r>
              <a:rPr sz="2400" kern="0" spc="18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分别测量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并记录小鼠血糖浓度（mmol/L)。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5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724"/>
              </a:spcBef>
              <a:tabLst/>
            </a:pPr>
            <a:r>
              <a:rPr sz="1600" kern="0" spc="-3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6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3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数据处理：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88620" indent="-240029" algn="l" rtl="0" eaLnBrk="0">
              <a:lnSpc>
                <a:spcPct val="108000"/>
              </a:lnSpc>
              <a:spcBef>
                <a:spcPts val="1"/>
              </a:spcBef>
              <a:tabLst/>
            </a:pPr>
            <a:r>
              <a:rPr sz="2400" kern="0" spc="-3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统计小鼠血糖数据，绘制图表，推断葡萄糖和小鼠血糖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的关系。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4"/>
          <p:cNvSpPr/>
          <p:nvPr/>
        </p:nvSpPr>
        <p:spPr>
          <a:xfrm>
            <a:off x="740460" y="1672259"/>
            <a:ext cx="7620000" cy="3423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8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33045" indent="-220979" algn="l" rtl="0" eaLnBrk="0">
              <a:lnSpc>
                <a:spcPct val="96000"/>
              </a:lnSpc>
              <a:tabLst/>
            </a:pPr>
            <a:r>
              <a:rPr sz="2400" kern="0" spc="-1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左手抓握小鼠，右手持吸好药液的灌胃器，沿小鼠嘴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角轻轻插入口腔，将灌胃器针头前翘，沿咽后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壁轻轻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滑入食道约2.5~3</a:t>
            </a: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cm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，将药物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轻轻推入胃内后，小心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拔出灌胃器。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89000"/>
              </a:lnSpc>
              <a:spcBef>
                <a:spcPts val="775"/>
              </a:spcBef>
              <a:tabLst/>
            </a:pPr>
            <a:r>
              <a:rPr sz="2400" kern="0" spc="-6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3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一般小鼠灌胃给药一次给药量为0.1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~0.3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mL/10g体重。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60"/>
              </a:lnSpc>
              <a:spcBef>
                <a:spcPts val="608"/>
              </a:spcBef>
              <a:tabLst/>
            </a:pPr>
            <a:r>
              <a:rPr sz="2000" kern="0" spc="-1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000" kern="0" spc="-25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000" b="1" kern="0" spc="-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注意：</a:t>
            </a:r>
            <a:endParaRPr sz="2000" dirty="0">
              <a:latin typeface="SimHei"/>
              <a:ea typeface="SimHei"/>
              <a:cs typeface="SimHei"/>
            </a:endParaRPr>
          </a:p>
          <a:p>
            <a:pPr marL="478790" indent="-219709" algn="l" rtl="0" eaLnBrk="0">
              <a:lnSpc>
                <a:spcPct val="92000"/>
              </a:lnSpc>
              <a:spcBef>
                <a:spcPts val="713"/>
              </a:spcBef>
              <a:tabLst/>
            </a:pPr>
            <a:r>
              <a:rPr sz="2400" kern="0" spc="4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2400" kern="0" spc="39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灌胃器针头经过喉头时一定要沿咽后壁向下滑，以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免误插入气管导致动物窒息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死亡。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457338" y="1268399"/>
            <a:ext cx="2101214" cy="338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3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600" kern="0" spc="-3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小鼠灌胃技术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78267" y="531863"/>
            <a:ext cx="899934" cy="2933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2"/>
          <p:cNvSpPr/>
          <p:nvPr/>
        </p:nvSpPr>
        <p:spPr>
          <a:xfrm>
            <a:off x="313472" y="1063548"/>
            <a:ext cx="8099425" cy="4565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7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600" kern="0" spc="-14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小鼠尾静脉注射技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术：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518794" indent="-223520" algn="l" rtl="0" eaLnBrk="0">
              <a:lnSpc>
                <a:spcPct val="93000"/>
              </a:lnSpc>
              <a:spcBef>
                <a:spcPts val="1245"/>
              </a:spcBef>
              <a:tabLst/>
            </a:pPr>
            <a:r>
              <a:rPr sz="2400" kern="0" spc="7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将小鼠放入小鼠保定器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，露出鼠尾。可见小鼠尾部有</a:t>
            </a:r>
            <a:r>
              <a:rPr sz="2400" b="1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三条主要血管，</a:t>
            </a:r>
            <a:r>
              <a:rPr sz="2400" b="1" kern="0" spc="10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尾动脉在尾</a:t>
            </a:r>
            <a:r>
              <a:rPr sz="2400" b="1" kern="0" spc="9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部正中，</a:t>
            </a:r>
            <a:r>
              <a:rPr sz="2400" b="1" kern="0" spc="9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尾静脉在尾动脉</a:t>
            </a:r>
            <a:r>
              <a:rPr sz="2400" b="1" kern="0" spc="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两侧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，左右各一条。用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75%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酒精棉球进行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擦拭，使尾部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血管扩张，表皮角质软化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516255" indent="-220979" algn="l" rtl="0" eaLnBrk="0">
              <a:lnSpc>
                <a:spcPct val="94000"/>
              </a:lnSpc>
              <a:spcBef>
                <a:spcPts val="1338"/>
              </a:spcBef>
              <a:tabLst/>
            </a:pPr>
            <a:r>
              <a:rPr sz="2400" kern="0" spc="7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左手固定鼠尾，右手持吸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好药液的注射器，</a:t>
            </a:r>
            <a:r>
              <a:rPr sz="2400" b="1" kern="0" spc="6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选择任意</a:t>
            </a:r>
            <a:r>
              <a:rPr sz="2400" b="1" kern="0" spc="10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一条尾静脉</a:t>
            </a:r>
            <a:r>
              <a:rPr sz="2400" b="1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进行注射给药，一般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从</a:t>
            </a:r>
            <a:r>
              <a:rPr sz="2400" b="1" kern="0" spc="9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尾末端三分之一处</a:t>
            </a:r>
            <a:r>
              <a:rPr sz="2400" b="1" kern="0" spc="8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进针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，进针后稍回抽注射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器栓塞，如针头基部有回血，</a:t>
            </a:r>
            <a:r>
              <a:rPr sz="2400" b="1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则说明进针位置正确。将药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液轻轻推入血管后小心退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出针头。用干棉球对进针部位进行按压止血。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535940" indent="-240665" algn="l" rtl="0" eaLnBrk="0">
              <a:lnSpc>
                <a:spcPct val="94000"/>
              </a:lnSpc>
              <a:spcBef>
                <a:spcPts val="5"/>
              </a:spcBef>
              <a:tabLst/>
            </a:pPr>
            <a:r>
              <a:rPr sz="2400" kern="0" spc="-1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29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</a:t>
            </a:r>
            <a:r>
              <a:rPr sz="2400" kern="0" spc="-4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鼠</a:t>
            </a:r>
            <a:r>
              <a:rPr sz="2400" kern="0" spc="-5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静</a:t>
            </a:r>
            <a:r>
              <a:rPr sz="2400" kern="0" spc="-5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脉</a:t>
            </a:r>
            <a:r>
              <a:rPr sz="2400" kern="0" spc="-5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</a:t>
            </a:r>
            <a:r>
              <a:rPr sz="2400" kern="0" spc="-5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射</a:t>
            </a:r>
            <a:r>
              <a:rPr sz="2400" kern="0" spc="-5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给</a:t>
            </a:r>
            <a:r>
              <a:rPr sz="2400" kern="0" spc="-5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药</a:t>
            </a:r>
            <a:r>
              <a:rPr sz="2400" kern="0" spc="-5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</a:t>
            </a:r>
            <a:r>
              <a:rPr sz="2400" kern="0" spc="-5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次</a:t>
            </a:r>
            <a:r>
              <a:rPr sz="2400" kern="0" spc="-5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给</a:t>
            </a:r>
            <a:r>
              <a:rPr sz="2400" kern="0" spc="-5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药</a:t>
            </a:r>
            <a:r>
              <a:rPr sz="2400" kern="0" spc="-5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量</a:t>
            </a:r>
            <a:r>
              <a:rPr sz="2400" kern="0" spc="-5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</a:t>
            </a:r>
            <a:r>
              <a:rPr sz="2400" kern="0" spc="-5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般</a:t>
            </a:r>
            <a:r>
              <a:rPr sz="2400" kern="0" spc="-5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</a:t>
            </a:r>
            <a:r>
              <a:rPr sz="2400" kern="0" spc="-4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0.05~0.</a:t>
            </a:r>
            <a:r>
              <a:rPr sz="2400" kern="0" spc="-40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 </a:t>
            </a: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1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mL/10g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体重。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78267" y="531863"/>
            <a:ext cx="899934" cy="2933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8"/>
          <p:cNvSpPr/>
          <p:nvPr/>
        </p:nvSpPr>
        <p:spPr>
          <a:xfrm>
            <a:off x="475284" y="1542084"/>
            <a:ext cx="7875269" cy="3952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233045" indent="-220979" algn="l" rtl="0" eaLnBrk="0">
              <a:lnSpc>
                <a:spcPct val="97000"/>
              </a:lnSpc>
              <a:spcBef>
                <a:spcPts val="6"/>
              </a:spcBef>
              <a:tabLst/>
            </a:pPr>
            <a:r>
              <a:rPr sz="2400" kern="0" spc="5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26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选择合适大小的鼠网和鼠袋，将小鼠小心放入鼠网中，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用鼠袋布片包裹牢固，只露出鼠尾，将鼠网、鼠袋连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同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小鼠一起放至预热好的保温桶中，将血压计传感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器按正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确方向环套至小鼠尾根部，并用手轻拉鼠尾使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其保持平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直，待小鼠适应并平静后，按下已设定好参数的</a:t>
            </a:r>
            <a:r>
              <a:rPr sz="2400" b="1" kern="0" spc="9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智能</a:t>
            </a:r>
            <a:r>
              <a:rPr sz="2400" b="1" kern="0" spc="8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</a:t>
            </a:r>
            <a:r>
              <a:rPr sz="2400" b="1" kern="0" spc="6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创血压计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控制面板上的“</a:t>
            </a:r>
            <a:r>
              <a:rPr sz="2400" kern="0" spc="-9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start</a:t>
            </a:r>
            <a:r>
              <a:rPr sz="2400" b="1" kern="0" spc="5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/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stop</a:t>
            </a:r>
            <a:r>
              <a:rPr sz="2400" b="1" kern="0" spc="5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”</a:t>
            </a:r>
            <a:r>
              <a:rPr sz="2400" b="1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键，仪器会自动充</a:t>
            </a:r>
            <a:r>
              <a:rPr sz="24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气给小鼠尾动脉加压，放气减压，并记录小鼠尾</a:t>
            </a:r>
            <a:r>
              <a:rPr sz="24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动脉的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收缩压和舒张压及平均动脉压。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ts val="2558"/>
              </a:lnSpc>
              <a:spcBef>
                <a:spcPts val="480"/>
              </a:spcBef>
              <a:tabLst/>
            </a:pPr>
            <a:r>
              <a:rPr sz="2000" kern="0" spc="-1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000" kern="0" spc="-25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000" b="1" kern="0" spc="-12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注意：</a:t>
            </a:r>
            <a:endParaRPr sz="2000" dirty="0">
              <a:latin typeface="SimHei"/>
              <a:ea typeface="SimHei"/>
              <a:cs typeface="SimHei"/>
            </a:endParaRPr>
          </a:p>
          <a:p>
            <a:pPr marL="472440" indent="-213359" algn="l" rtl="0" eaLnBrk="0">
              <a:lnSpc>
                <a:spcPct val="87000"/>
              </a:lnSpc>
              <a:spcBef>
                <a:spcPts val="617"/>
              </a:spcBef>
              <a:tabLst/>
            </a:pPr>
            <a:r>
              <a:rPr sz="2400" kern="0" spc="1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2400" kern="0" spc="36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操作过程中</a:t>
            </a:r>
            <a:r>
              <a:rPr sz="2400" b="1" kern="0" spc="1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动作要尽量轻柔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，让小鼠</a:t>
            </a:r>
            <a:r>
              <a:rPr sz="2400" b="1" kern="0" spc="1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尽快适应环境</a:t>
            </a:r>
            <a:r>
              <a:rPr sz="2400" b="1" kern="0" spc="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并保</a:t>
            </a:r>
            <a:r>
              <a:rPr sz="2400" b="1" kern="0" spc="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持平静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，否则将无法准确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及时地测出小鼠尾动脉血压。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192466" y="1098601"/>
            <a:ext cx="3882390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7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600" kern="0" spc="-1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小鼠无创尾动脉</a:t>
            </a:r>
            <a:r>
              <a:rPr sz="2400" b="1" kern="0" spc="-1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血压测定：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78267" y="531863"/>
            <a:ext cx="899934" cy="293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6"/>
          <p:cNvSpPr/>
          <p:nvPr/>
        </p:nvSpPr>
        <p:spPr>
          <a:xfrm>
            <a:off x="458746" y="481350"/>
            <a:ext cx="8019415" cy="3349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9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700" kern="0" spc="-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-1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600" b="1" kern="0" spc="-23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小鼠处死：</a:t>
            </a:r>
            <a:endParaRPr sz="2600" dirty="0">
              <a:latin typeface="SimHei"/>
              <a:ea typeface="SimHei"/>
              <a:cs typeface="SimHei"/>
            </a:endParaRPr>
          </a:p>
          <a:p>
            <a:pPr marL="294004" algn="l" rtl="0" eaLnBrk="0">
              <a:lnSpc>
                <a:spcPct val="97000"/>
              </a:lnSpc>
              <a:spcBef>
                <a:spcPts val="1050"/>
              </a:spcBef>
              <a:tabLst/>
            </a:pPr>
            <a:r>
              <a:rPr sz="2200" kern="0" spc="-1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200" kern="0" spc="-30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200" b="1" kern="0" spc="-14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颈椎脱臼法：</a:t>
            </a:r>
            <a:endParaRPr sz="2200" dirty="0">
              <a:latin typeface="SimHei"/>
              <a:ea typeface="SimHei"/>
              <a:cs typeface="SimHei"/>
            </a:endParaRPr>
          </a:p>
          <a:p>
            <a:pPr marL="516255" indent="-222250" algn="l" rtl="0" eaLnBrk="0">
              <a:lnSpc>
                <a:spcPct val="105000"/>
              </a:lnSpc>
              <a:spcBef>
                <a:spcPts val="955"/>
              </a:spcBef>
              <a:tabLst/>
            </a:pPr>
            <a:r>
              <a:rPr sz="2400" kern="0" spc="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右手捏住小鼠尾根部，将小鼠放在笼盖或粗糙台面上，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用左手快速的按住其头部。右手提起鼠尾，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使其躯干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部与台面成约45</a:t>
            </a:r>
            <a:r>
              <a:rPr sz="2400" b="1" kern="0" spc="30" baseline="30384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夹角，向后上方拉动，使得其第一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颈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椎与动物肩关节脱位，小鼠立即死亡。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94004" algn="l" rtl="0" eaLnBrk="0">
              <a:lnSpc>
                <a:spcPct val="93000"/>
              </a:lnSpc>
              <a:spcBef>
                <a:spcPts val="826"/>
              </a:spcBef>
              <a:tabLst/>
            </a:pPr>
            <a:r>
              <a:rPr sz="2300" kern="0" spc="-18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300" kern="0" spc="-25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300" b="1" kern="0" spc="-18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二氧化碳窒息法：</a:t>
            </a:r>
            <a:endParaRPr sz="2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9000"/>
              </a:lnSpc>
              <a:spcBef>
                <a:spcPts val="6"/>
              </a:spcBef>
              <a:tabLst/>
            </a:pPr>
            <a:r>
              <a:rPr sz="2400" kern="0" spc="-7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将小鼠放入密闭容器中，持续通入二氧化碳15~20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min，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7636" y="4242815"/>
            <a:ext cx="3131820" cy="246126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07991" y="3933444"/>
            <a:ext cx="3331463" cy="2298191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1709496" y="6378879"/>
            <a:ext cx="5410834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4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颈椎脱臼法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二氧化碳窒息法</a:t>
            </a:r>
            <a:endParaRPr sz="1800" dirty="0">
              <a:latin typeface="SimHei"/>
              <a:ea typeface="SimHei"/>
              <a:cs typeface="SimHei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976071" y="3883202"/>
            <a:ext cx="2105660" cy="330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300" b="1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小鼠即可死亡。</a:t>
            </a:r>
            <a:endParaRPr sz="23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8"/>
          <p:cNvSpPr/>
          <p:nvPr/>
        </p:nvSpPr>
        <p:spPr>
          <a:xfrm>
            <a:off x="585354" y="2161717"/>
            <a:ext cx="7775575" cy="1809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83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600" kern="0" spc="-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实验前小鼠禁食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4~6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h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7000"/>
              </a:lnSpc>
              <a:spcBef>
                <a:spcPts val="1300"/>
              </a:spcBef>
              <a:tabLst/>
            </a:pPr>
            <a:r>
              <a:rPr sz="1600" kern="0" spc="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10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动物手术时动作要轻柔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，尽量避免对动物的刺激或伤害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8000"/>
              </a:lnSpc>
              <a:spcBef>
                <a:spcPts val="1355"/>
              </a:spcBef>
              <a:tabLst/>
            </a:pPr>
            <a:r>
              <a:rPr sz="1600" kern="0" spc="-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注射完胰岛素后最好把小鼠放在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30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~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7</a:t>
            </a:r>
            <a:r>
              <a:rPr sz="2400" kern="0" spc="1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℃环境中保温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1600" kern="0" spc="-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每次测量结果做好记录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4856225" y="574547"/>
            <a:ext cx="3353562" cy="1705102"/>
            <a:chOff x="0" y="0"/>
            <a:chExt cx="3353562" cy="1705102"/>
          </a:xfrm>
        </p:grpSpPr>
        <p:pic>
          <p:nvPicPr>
            <p:cNvPr id="122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353562" cy="1705102"/>
            </a:xfrm>
            <a:prstGeom prst="rect">
              <a:avLst/>
            </a:prstGeom>
          </p:spPr>
        </p:pic>
        <p:sp>
          <p:nvSpPr>
            <p:cNvPr id="124" name="textbox 124"/>
            <p:cNvSpPr/>
            <p:nvPr/>
          </p:nvSpPr>
          <p:spPr>
            <a:xfrm>
              <a:off x="-12700" y="-12700"/>
              <a:ext cx="3379470" cy="17424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48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07975" algn="l" rtl="0" eaLnBrk="0">
                <a:lnSpc>
                  <a:spcPct val="86000"/>
                </a:lnSpc>
                <a:tabLst/>
              </a:pPr>
              <a:r>
                <a:rPr sz="3200" b="1" kern="0" spc="-180" dirty="0">
                  <a:solidFill>
                    <a:srgbClr val="0000CC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务必注意安全！</a:t>
              </a:r>
              <a:endParaRPr sz="32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6552" y="780275"/>
            <a:ext cx="1959101" cy="3604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8"/>
          <p:cNvSpPr/>
          <p:nvPr/>
        </p:nvSpPr>
        <p:spPr>
          <a:xfrm>
            <a:off x="883107" y="701548"/>
            <a:ext cx="5942329" cy="47631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59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0" b="1" kern="0" spc="-2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VI</a:t>
            </a:r>
            <a:r>
              <a:rPr sz="3000" b="1" kern="0" spc="87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b="1" kern="0" spc="-20" dirty="0">
                <a:solidFill>
                  <a:srgbClr val="3A22C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本实验需掌握的实验技术</a:t>
            </a:r>
            <a:endParaRPr sz="3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4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251710" algn="l" rtl="0" eaLnBrk="0">
              <a:lnSpc>
                <a:spcPct val="85000"/>
              </a:lnSpc>
              <a:spcBef>
                <a:spcPts val="723"/>
              </a:spcBef>
              <a:tabLst/>
            </a:pPr>
            <a:r>
              <a:rPr sz="1600" kern="0" spc="-4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小鼠抓取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251710" algn="l" rtl="0" eaLnBrk="0">
              <a:lnSpc>
                <a:spcPct val="87000"/>
              </a:lnSpc>
              <a:spcBef>
                <a:spcPts val="830"/>
              </a:spcBef>
              <a:tabLst/>
            </a:pPr>
            <a:r>
              <a:rPr sz="1600" kern="0" spc="-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9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腹腔注射技术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251710" algn="l" rtl="0" eaLnBrk="0">
              <a:lnSpc>
                <a:spcPct val="87000"/>
              </a:lnSpc>
              <a:spcBef>
                <a:spcPts val="459"/>
              </a:spcBef>
              <a:tabLst/>
            </a:pPr>
            <a:r>
              <a:rPr sz="1600" kern="0" spc="-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小鼠血糖测定方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法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3029" algn="l" rtl="0" eaLnBrk="0">
              <a:lnSpc>
                <a:spcPct val="85000"/>
              </a:lnSpc>
              <a:spcBef>
                <a:spcPts val="901"/>
              </a:spcBef>
              <a:tabLst/>
            </a:pPr>
            <a:r>
              <a:rPr sz="3000" b="1" kern="0" spc="-2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VII  </a:t>
            </a:r>
            <a:r>
              <a:rPr sz="3000" b="1" kern="0" spc="-20" dirty="0">
                <a:solidFill>
                  <a:srgbClr val="3A22C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关键技术</a:t>
            </a:r>
            <a:endParaRPr sz="3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7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9000"/>
              </a:lnSpc>
              <a:spcBef>
                <a:spcPts val="720"/>
              </a:spcBef>
              <a:tabLst/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2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腹腔注射给药量的准确控制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924685" algn="l" rtl="0" eaLnBrk="0">
              <a:lnSpc>
                <a:spcPct val="89000"/>
              </a:lnSpc>
              <a:spcBef>
                <a:spcPts val="893"/>
              </a:spcBef>
              <a:tabLst/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24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血糖测定时血量的控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制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24685" algn="l" rtl="0" eaLnBrk="0">
              <a:lnSpc>
                <a:spcPct val="89000"/>
              </a:lnSpc>
              <a:spcBef>
                <a:spcPts val="3"/>
              </a:spcBef>
              <a:tabLst/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2400" kern="0" spc="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血糖测定时间的控制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/>
          <p:nvPr/>
        </p:nvSpPr>
        <p:spPr>
          <a:xfrm>
            <a:off x="498516" y="367186"/>
            <a:ext cx="7999730" cy="5303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2700" b="1" kern="0" spc="5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I  </a:t>
            </a:r>
            <a:r>
              <a:rPr sz="2700" b="1" kern="0" spc="50" dirty="0">
                <a:solidFill>
                  <a:srgbClr val="3A22C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基本实验原理</a:t>
            </a:r>
            <a:endParaRPr sz="2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0995" indent="-245745" algn="l" rtl="0" eaLnBrk="0">
              <a:lnSpc>
                <a:spcPct val="99000"/>
              </a:lnSpc>
              <a:spcBef>
                <a:spcPts val="811"/>
              </a:spcBef>
              <a:tabLst/>
            </a:pPr>
            <a:r>
              <a:rPr sz="1900" kern="0" spc="3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2700" b="1" kern="0" spc="3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葡萄糖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是生物体内重要的代谢物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Lucida Sans Unicode"/>
                <a:ea typeface="Lucida Sans Unicode"/>
                <a:cs typeface="Lucida Sans Unicode"/>
              </a:rPr>
              <a:t>,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血液中葡萄糖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（血糖）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水平的相对稳定是衡量糖代谢水平的重要指标。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92075" algn="l" rtl="0" eaLnBrk="0">
              <a:lnSpc>
                <a:spcPct val="86000"/>
              </a:lnSpc>
              <a:spcBef>
                <a:spcPts val="1375"/>
              </a:spcBef>
              <a:tabLst/>
            </a:pPr>
            <a:r>
              <a:rPr sz="1600" kern="0" spc="-7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1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进食或摄入大量葡萄糖时，血糖水平快速</a:t>
            </a:r>
            <a:r>
              <a:rPr sz="2400" b="1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升高：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596265" indent="-220979" algn="l" rtl="0" eaLnBrk="0">
              <a:lnSpc>
                <a:spcPct val="97000"/>
              </a:lnSpc>
              <a:spcBef>
                <a:spcPts val="1269"/>
              </a:spcBef>
              <a:tabLst/>
            </a:pPr>
            <a:r>
              <a:rPr sz="2400" kern="0" spc="-6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刺激胰岛</a:t>
            </a:r>
            <a:r>
              <a:rPr sz="2400" kern="0" spc="-4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β细胞释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放胰岛素，同时抑制胰岛</a:t>
            </a:r>
            <a:r>
              <a:rPr sz="2400" kern="0" spc="-5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α细胞释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放胰高血糖素；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375284" algn="l" rtl="0" eaLnBrk="0">
              <a:lnSpc>
                <a:spcPct val="89000"/>
              </a:lnSpc>
              <a:spcBef>
                <a:spcPts val="1363"/>
              </a:spcBef>
              <a:tabLst/>
            </a:pPr>
            <a:r>
              <a:rPr sz="2400" kern="0" spc="-1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促进细胞快速摄取血液中的葡萄糖；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600075" indent="-224790" algn="l" rtl="0" eaLnBrk="0">
              <a:lnSpc>
                <a:spcPct val="97000"/>
              </a:lnSpc>
              <a:spcBef>
                <a:spcPts val="1193"/>
              </a:spcBef>
              <a:tabLst/>
            </a:pPr>
            <a:r>
              <a:rPr sz="2400" kern="0" spc="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加快葡萄糖氧化降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解，增加肝糖原合成，同时抑制糖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原降解；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601344" indent="-226059" algn="l" rtl="0" eaLnBrk="0">
              <a:lnSpc>
                <a:spcPct val="97000"/>
              </a:lnSpc>
              <a:spcBef>
                <a:spcPts val="3"/>
              </a:spcBef>
              <a:tabLst/>
            </a:pPr>
            <a:r>
              <a:rPr sz="2400" kern="0" spc="-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29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随着葡萄糖被转运到细胞中，循环血中的糖浓度则相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应下降。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/>
          <p:nvPr/>
        </p:nvSpPr>
        <p:spPr>
          <a:xfrm>
            <a:off x="601508" y="988716"/>
            <a:ext cx="7633334" cy="4087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87000"/>
              </a:lnSpc>
              <a:tabLst/>
            </a:pPr>
            <a:r>
              <a:rPr sz="1900" kern="0" spc="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2700" b="1" kern="0" spc="1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胰岛素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是动物体内唯一可以降低血糖的激素。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61620" indent="-248920" algn="l" rtl="0" eaLnBrk="0">
              <a:lnSpc>
                <a:spcPct val="97000"/>
              </a:lnSpc>
              <a:spcBef>
                <a:spcPts val="1439"/>
              </a:spcBef>
              <a:tabLst/>
            </a:pPr>
            <a:r>
              <a:rPr sz="1600" kern="0" spc="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当胰岛不能分泌足够量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的胰岛素时，将减慢机体对葡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萄糖的运输和利用，造成</a:t>
            </a:r>
            <a:r>
              <a:rPr sz="2400" b="1" kern="0" spc="-2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高血糖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，甚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至糖尿病；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60350" indent="-247650" algn="l" rtl="0" eaLnBrk="0">
              <a:lnSpc>
                <a:spcPct val="97000"/>
              </a:lnSpc>
              <a:spcBef>
                <a:spcPts val="1328"/>
              </a:spcBef>
              <a:tabLst/>
            </a:pPr>
            <a:r>
              <a:rPr sz="1600" kern="0" spc="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而体内胰岛素含量增高时，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将引起血糖下降，严重时</a:t>
            </a:r>
            <a:r>
              <a:rPr sz="2400" b="1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会导致动物出现惊厥、肌肉抽搐、休克等</a:t>
            </a:r>
            <a:r>
              <a:rPr sz="2400" b="1" kern="0" spc="-5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低血</a:t>
            </a:r>
            <a:r>
              <a:rPr sz="2400" b="1" kern="0" spc="-6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糖</a:t>
            </a:r>
            <a:r>
              <a:rPr sz="2400" b="1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现象。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727"/>
              </a:spcBef>
              <a:tabLst/>
            </a:pPr>
            <a:r>
              <a:rPr sz="1600" kern="0" spc="-9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8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检测糖代谢水平常用的方法主要有：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89000"/>
              </a:lnSpc>
              <a:spcBef>
                <a:spcPts val="1282"/>
              </a:spcBef>
              <a:tabLst/>
            </a:pPr>
            <a:r>
              <a:rPr sz="2400" kern="0" spc="-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28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葡萄糖耐量实验（glucose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tolerance</a:t>
            </a:r>
            <a:r>
              <a:rPr sz="2400" kern="0" spc="2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test</a:t>
            </a:r>
            <a:r>
              <a:rPr sz="2400" kern="0" spc="-7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，GTT）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  <a:tabLst/>
            </a:pPr>
            <a:r>
              <a:rPr sz="2400" kern="0" spc="-7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胰岛素耐量实验（</a:t>
            </a:r>
            <a:r>
              <a:rPr sz="2400" kern="0" spc="-3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insulin</a:t>
            </a:r>
            <a:r>
              <a:rPr sz="2400" kern="0" spc="2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to</a:t>
            </a:r>
            <a:r>
              <a:rPr sz="2400" b="1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lerance</a:t>
            </a:r>
            <a:r>
              <a:rPr sz="24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test</a:t>
            </a:r>
            <a:r>
              <a:rPr sz="2400" kern="0" spc="-7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2400" kern="0" spc="-5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ITT）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570449" y="782604"/>
            <a:ext cx="6153150" cy="2975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2700" b="1" kern="0" spc="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II</a:t>
            </a:r>
            <a:r>
              <a:rPr sz="2700" b="1" kern="0" spc="2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2700" b="1" kern="0" spc="20" dirty="0">
                <a:solidFill>
                  <a:srgbClr val="3A22C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实验目的</a:t>
            </a:r>
            <a:endParaRPr sz="2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22044" algn="l" rtl="0" eaLnBrk="0">
              <a:lnSpc>
                <a:spcPct val="87000"/>
              </a:lnSpc>
              <a:spcBef>
                <a:spcPts val="634"/>
              </a:spcBef>
              <a:tabLst/>
            </a:pPr>
            <a:r>
              <a:rPr sz="1500" kern="0" spc="8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1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学习小鼠抓取和腹腔注射给药的方法</a:t>
            </a:r>
            <a:endParaRPr sz="2100" dirty="0">
              <a:latin typeface="SimHei"/>
              <a:ea typeface="SimHei"/>
              <a:cs typeface="SimHei"/>
            </a:endParaRPr>
          </a:p>
          <a:p>
            <a:pPr marL="1122044" algn="l" rtl="0" eaLnBrk="0">
              <a:lnSpc>
                <a:spcPct val="87000"/>
              </a:lnSpc>
              <a:spcBef>
                <a:spcPts val="1768"/>
              </a:spcBef>
              <a:tabLst/>
            </a:pPr>
            <a:r>
              <a:rPr sz="1500" kern="0" spc="8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1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学习测定小鼠血糖的</a:t>
            </a:r>
            <a:r>
              <a:rPr sz="21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方法</a:t>
            </a:r>
            <a:endParaRPr sz="2100" dirty="0">
              <a:latin typeface="SimHei"/>
              <a:ea typeface="SimHei"/>
              <a:cs typeface="SimHei"/>
            </a:endParaRPr>
          </a:p>
          <a:p>
            <a:pPr algn="r" rtl="0" eaLnBrk="0">
              <a:lnSpc>
                <a:spcPct val="87000"/>
              </a:lnSpc>
              <a:spcBef>
                <a:spcPts val="1771"/>
              </a:spcBef>
              <a:tabLst/>
            </a:pPr>
            <a:r>
              <a:rPr sz="1500" kern="0" spc="9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1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掌握葡萄糖耐量实验</a:t>
            </a:r>
            <a:r>
              <a:rPr sz="21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的基本原理和过程</a:t>
            </a:r>
            <a:endParaRPr sz="21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400" dirty="0">
              <a:latin typeface="Arial"/>
              <a:ea typeface="Arial"/>
              <a:cs typeface="Arial"/>
            </a:endParaRPr>
          </a:p>
          <a:p>
            <a:pPr marL="1122044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1500" kern="0" spc="7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500" kern="0" spc="26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了解胰岛素调节血糖水平</a:t>
            </a:r>
            <a:r>
              <a:rPr sz="21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的机制</a:t>
            </a:r>
            <a:endParaRPr sz="2100" dirty="0">
              <a:latin typeface="SimHei"/>
              <a:ea typeface="SimHei"/>
              <a:cs typeface="SimHei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282413" y="432084"/>
            <a:ext cx="7750175" cy="3280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2700" b="1" kern="0" spc="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III</a:t>
            </a:r>
            <a:r>
              <a:rPr sz="2700" b="1" kern="0" spc="60" dirty="0">
                <a:solidFill>
                  <a:srgbClr val="3A22C8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700" b="1" kern="0" spc="60" dirty="0">
                <a:solidFill>
                  <a:srgbClr val="3A22C8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实验对象与器材</a:t>
            </a:r>
            <a:endParaRPr sz="2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651509" indent="-246379" algn="l" rtl="0" eaLnBrk="0">
              <a:lnSpc>
                <a:spcPct val="109000"/>
              </a:lnSpc>
              <a:tabLst/>
            </a:pPr>
            <a:r>
              <a:rPr sz="1700" kern="0" spc="7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-14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6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小鼠：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属啮齿目，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是目前世界上用量最大</a:t>
            </a:r>
            <a:r>
              <a:rPr sz="2400" kern="0" spc="-7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、用途最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广、品种最多的实验动物。小鼠</a:t>
            </a:r>
            <a:r>
              <a:rPr sz="2400" b="1" kern="0" spc="10" dirty="0">
                <a:solidFill>
                  <a:srgbClr val="0033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繁殖力强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，便于大量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人工饲养，可用于需要大量动物的实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验如药物筛选、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毒性试验、药物效价比较等；</a:t>
            </a:r>
            <a:r>
              <a:rPr sz="2400" b="1" kern="0" spc="10" dirty="0">
                <a:solidFill>
                  <a:srgbClr val="0033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妊娠期短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，可用于避孕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药和营养实验；对多种</a:t>
            </a:r>
            <a:r>
              <a:rPr sz="2400" b="1" kern="0" spc="10" dirty="0">
                <a:solidFill>
                  <a:srgbClr val="0033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疾病比较敏感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，可用于实验治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疗；等等。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0" y="5782348"/>
            <a:ext cx="5375762" cy="1075650"/>
            <a:chOff x="0" y="0"/>
            <a:chExt cx="5375762" cy="107565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375762" cy="1075650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-12700" y="-12700"/>
              <a:ext cx="5401309" cy="11010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8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2090420" algn="l" rtl="0" eaLnBrk="0">
                <a:lnSpc>
                  <a:spcPct val="89000"/>
                </a:lnSpc>
                <a:spcBef>
                  <a:spcPts val="1"/>
                </a:spcBef>
                <a:tabLst/>
              </a:pP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Lucida Sans Unicode"/>
                  <a:ea typeface="Lucida Sans Unicode"/>
                  <a:cs typeface="Lucida Sans Unicode"/>
                </a:rPr>
                <a:t>CD-1(ICR)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小鼠</a:t>
              </a:r>
              <a:endParaRPr sz="18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31976" y="4148328"/>
            <a:ext cx="3052571" cy="134111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52515" y="4148328"/>
            <a:ext cx="1868424" cy="131826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6087423" y="5800669"/>
            <a:ext cx="1014094" cy="282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60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昆明小鼠</a:t>
            </a:r>
            <a:endParaRPr sz="20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/>
          <p:cNvSpPr/>
          <p:nvPr/>
        </p:nvSpPr>
        <p:spPr>
          <a:xfrm>
            <a:off x="457338" y="747564"/>
            <a:ext cx="8017509" cy="1491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73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9240" indent="-256540" algn="l" rtl="0" eaLnBrk="0">
              <a:lnSpc>
                <a:spcPct val="95000"/>
              </a:lnSpc>
              <a:tabLst/>
            </a:pPr>
            <a:r>
              <a:rPr sz="1600" kern="0" spc="-1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鼠笼，小鼠保定器（1L大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量杯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），</a:t>
            </a:r>
            <a:r>
              <a:rPr sz="2400" kern="0" spc="2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mL注射器，手术剪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（眼科剪</a:t>
            </a:r>
            <a:r>
              <a:rPr sz="2400" b="1" kern="0" spc="1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），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干棉球，</a:t>
            </a:r>
            <a:r>
              <a:rPr sz="2400" b="1" kern="0" spc="2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血糖仪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血糖试纸，防抓咬手套，</a:t>
            </a:r>
            <a:r>
              <a:rPr sz="2400" b="1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长柄镊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2"/>
              </a:spcBef>
              <a:tabLst/>
            </a:pPr>
            <a:r>
              <a:rPr sz="1600" kern="0" spc="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600" kern="0" spc="-1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生理盐水，20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%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葡萄糖注射液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1123" y="2709679"/>
            <a:ext cx="2712763" cy="220354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68623" y="2961132"/>
            <a:ext cx="2615183" cy="1583435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780276" y="2564891"/>
            <a:ext cx="1266443" cy="2493264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2685732" y="5279453"/>
            <a:ext cx="1284605" cy="287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小鼠保定器</a:t>
            </a:r>
            <a:endParaRPr sz="2000" dirty="0">
              <a:latin typeface="SimHei"/>
              <a:ea typeface="SimHei"/>
              <a:cs typeface="SimHei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7103637" y="5500746"/>
            <a:ext cx="782319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6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血糖仪</a:t>
            </a:r>
            <a:endParaRPr sz="20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4"/>
          <p:cNvSpPr/>
          <p:nvPr/>
        </p:nvSpPr>
        <p:spPr>
          <a:xfrm>
            <a:off x="313472" y="457251"/>
            <a:ext cx="7996555" cy="27743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600" kern="0" spc="-19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血糖仪的使用：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516255" indent="-220979" algn="l" rtl="0" eaLnBrk="0">
              <a:lnSpc>
                <a:spcPct val="96000"/>
              </a:lnSpc>
              <a:spcBef>
                <a:spcPts val="982"/>
              </a:spcBef>
              <a:tabLst/>
            </a:pPr>
            <a:r>
              <a:rPr sz="2400" kern="0" spc="1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将血糖试纸“</a:t>
            </a:r>
            <a:r>
              <a:rPr sz="2400" b="1" kern="0" spc="1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插入仪器端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”插入血糖仪后部插孔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内，血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糖仪会自动识别并显示试纸型号，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有“血滴”闪烁时将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血样轻触血糖试纸“</a:t>
            </a:r>
            <a:r>
              <a:rPr sz="2400" b="1" kern="0" spc="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进血端口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”，血滴会自动吸入，</a:t>
            </a:r>
            <a:r>
              <a:rPr sz="2400" b="1" kern="0" spc="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8s</a:t>
            </a:r>
            <a:r>
              <a:rPr sz="2400" b="1" kern="0" spc="-1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后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显示结果。记录结果。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95275" algn="l" rtl="0" eaLnBrk="0">
              <a:lnSpc>
                <a:spcPct val="89000"/>
              </a:lnSpc>
              <a:spcBef>
                <a:spcPts val="1077"/>
              </a:spcBef>
              <a:tabLst/>
            </a:pPr>
            <a:r>
              <a:rPr sz="2400" kern="0" spc="-3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拔出血糖试纸，血糖仪自动保存测定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结果并关机。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295275" algn="l" rtl="0" eaLnBrk="0">
              <a:lnSpc>
                <a:spcPct val="89000"/>
              </a:lnSpc>
              <a:spcBef>
                <a:spcPts val="2"/>
              </a:spcBef>
              <a:tabLst/>
            </a:pPr>
            <a:r>
              <a:rPr sz="2400" kern="0" spc="-3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如需查看以前的结果，可在关机状态下按</a:t>
            </a:r>
            <a:r>
              <a:rPr sz="2400" b="1" kern="0" spc="-4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“M”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键。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24171" y="3368040"/>
            <a:ext cx="1373885" cy="348767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12179" y="3613420"/>
            <a:ext cx="1405165" cy="3012931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39811" y="3586019"/>
            <a:ext cx="1290872" cy="288336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75231" y="3883152"/>
            <a:ext cx="1330451" cy="2313432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60191" y="3838955"/>
            <a:ext cx="1127760" cy="2377439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5196" y="3845052"/>
            <a:ext cx="757427" cy="2432304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254508" y="6339840"/>
            <a:ext cx="1114425" cy="37084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98425" algn="l" rtl="0" eaLnBrk="0">
              <a:lnSpc>
                <a:spcPct val="86000"/>
              </a:lnSpc>
              <a:tabLst/>
            </a:pPr>
            <a:r>
              <a:rPr sz="1800" b="1" kern="0" spc="-2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进血端口</a:t>
            </a:r>
            <a:endParaRPr sz="1800" dirty="0">
              <a:latin typeface="SimHei"/>
              <a:ea typeface="SimHei"/>
              <a:cs typeface="SimHei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223596" y="3472281"/>
            <a:ext cx="1167764" cy="262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55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800" b="1" kern="0" spc="-2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插入仪器端</a:t>
            </a:r>
            <a:endParaRPr sz="18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457338" y="444275"/>
            <a:ext cx="7785100" cy="4944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3339" algn="l" rtl="0" eaLnBrk="0">
              <a:lnSpc>
                <a:spcPct val="87000"/>
              </a:lnSpc>
              <a:tabLst/>
            </a:pPr>
            <a:r>
              <a:rPr sz="2700" b="1" kern="0" spc="0" dirty="0">
                <a:solidFill>
                  <a:srgbClr val="171EA9">
                    <a:alpha val="100000"/>
                  </a:srgbClr>
                </a:solidFill>
                <a:latin typeface="Arial"/>
                <a:ea typeface="Arial"/>
                <a:cs typeface="Arial"/>
              </a:rPr>
              <a:t>IV</a:t>
            </a:r>
            <a:r>
              <a:rPr sz="2700" b="1" kern="0" spc="30" dirty="0">
                <a:solidFill>
                  <a:srgbClr val="171EA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700" b="1" kern="0" spc="30" dirty="0">
                <a:solidFill>
                  <a:srgbClr val="171EA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实验过程</a:t>
            </a:r>
            <a:endParaRPr sz="2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731"/>
              </a:spcBef>
              <a:tabLst/>
            </a:pPr>
            <a:r>
              <a:rPr sz="1600" kern="0" spc="-17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7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小鼠分组与标记：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295275" algn="l" rtl="0" eaLnBrk="0">
              <a:lnSpc>
                <a:spcPct val="89000"/>
              </a:lnSpc>
              <a:spcBef>
                <a:spcPts val="1621"/>
              </a:spcBef>
              <a:tabLst/>
            </a:pPr>
            <a:r>
              <a:rPr sz="2400" kern="0" spc="-3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b="1" kern="0" spc="-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对照组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和</a:t>
            </a:r>
            <a:r>
              <a:rPr sz="2400" b="1" kern="0" spc="-3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实验组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，每组3只，尾部划线编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号，称重。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7000"/>
              </a:lnSpc>
              <a:spcBef>
                <a:spcPts val="1414"/>
              </a:spcBef>
              <a:tabLst/>
            </a:pPr>
            <a:r>
              <a:rPr sz="1600" kern="0" spc="-15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400" b="1" kern="0" spc="-15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小鼠空腹血糖测</a:t>
            </a:r>
            <a:r>
              <a:rPr sz="2400" b="1" kern="0" spc="-16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定：</a:t>
            </a:r>
            <a:endParaRPr sz="24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517525" indent="-222250" algn="l" rtl="0" eaLnBrk="0">
              <a:lnSpc>
                <a:spcPct val="107000"/>
              </a:lnSpc>
              <a:spcBef>
                <a:spcPts val="4"/>
              </a:spcBef>
              <a:tabLst/>
            </a:pPr>
            <a:r>
              <a:rPr sz="2400" kern="0" spc="-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33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用右手抓取鼠尾提起，置于实验台上，快速用1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L大量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杯罩住小鼠身体，将鼠尾在实验台边缘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从量杯的杯嘴</a:t>
            </a:r>
            <a:r>
              <a:rPr sz="24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（倾液嘴）处拉出。在小鼠尾部末端剪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掉约1</a:t>
            </a: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mm</a:t>
            </a:r>
            <a:r>
              <a:rPr sz="24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，断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尾取血，弃去第1滴血，每次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取血约2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uL</a:t>
            </a: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（直径约2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mm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的血滴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）</a:t>
            </a:r>
            <a:r>
              <a:rPr sz="2400" kern="0" spc="-6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轻触血糖试纸“</a:t>
            </a:r>
            <a:r>
              <a:rPr sz="2400" b="1" kern="0" spc="4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进血端口</a:t>
            </a:r>
            <a:r>
              <a:rPr sz="2400" kern="0" spc="-89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”，8s后</a:t>
            </a:r>
            <a:r>
              <a:rPr sz="2400" b="1" kern="0" spc="4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读取</a:t>
            </a:r>
            <a:r>
              <a:rPr sz="2400" b="1" kern="0" spc="3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并</a:t>
            </a:r>
            <a:r>
              <a:rPr sz="2400" b="1" kern="0" spc="-20" dirty="0">
                <a:solidFill>
                  <a:srgbClr val="99009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记录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血糖数值。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8"/>
          <p:cNvSpPr/>
          <p:nvPr/>
        </p:nvSpPr>
        <p:spPr>
          <a:xfrm>
            <a:off x="457338" y="777663"/>
            <a:ext cx="7869555" cy="4297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5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500" kern="0" spc="5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300" b="1" kern="0" spc="-200" dirty="0">
                <a:solidFill>
                  <a:srgbClr val="7030A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小鼠抓取：</a:t>
            </a:r>
            <a:endParaRPr sz="2300" dirty="0">
              <a:latin typeface="SimHei"/>
              <a:ea typeface="SimHei"/>
              <a:cs typeface="SimHei"/>
            </a:endParaRPr>
          </a:p>
          <a:p>
            <a:pPr marL="295275" algn="l" rtl="0" eaLnBrk="0">
              <a:lnSpc>
                <a:spcPct val="97000"/>
              </a:lnSpc>
              <a:spcBef>
                <a:spcPts val="1081"/>
              </a:spcBef>
              <a:tabLst/>
            </a:pPr>
            <a:r>
              <a:rPr sz="2200" kern="0" spc="-19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200" kern="0" spc="-27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200" b="1" kern="0" spc="-19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双手抓取：</a:t>
            </a:r>
            <a:endParaRPr sz="2200" dirty="0">
              <a:latin typeface="SimHei"/>
              <a:ea typeface="SimHei"/>
              <a:cs typeface="SimHei"/>
            </a:endParaRPr>
          </a:p>
          <a:p>
            <a:pPr marL="542290" algn="l" rtl="0" eaLnBrk="0">
              <a:lnSpc>
                <a:spcPct val="87000"/>
              </a:lnSpc>
              <a:spcBef>
                <a:spcPts val="909"/>
              </a:spcBef>
              <a:tabLst/>
            </a:pPr>
            <a:r>
              <a:rPr sz="2400" kern="0" spc="4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2400" kern="0" spc="340" dirty="0">
                <a:solidFill>
                  <a:srgbClr val="DA1F28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提起鼠尾，将小鼠从鼠笼中取出，置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于鼠笼顶部。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755650" indent="5714" algn="l" rtl="0" eaLnBrk="0">
              <a:lnSpc>
                <a:spcPct val="97000"/>
              </a:lnSpc>
              <a:spcBef>
                <a:spcPts val="367"/>
              </a:spcBef>
              <a:tabLst/>
            </a:pP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用右手向后轻拉鼠尾，在其向前爬行时，用左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手食</a:t>
            </a:r>
            <a:r>
              <a:rPr sz="24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指与拇指稍用力压住其腰部，并不断向前移动手指，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直至小鼠耳部，</a:t>
            </a:r>
            <a:r>
              <a:rPr sz="2400" b="1" kern="0" spc="40" dirty="0">
                <a:solidFill>
                  <a:srgbClr val="0000CC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紧紧抓住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两耳及耳间皮肤，将小鼠</a:t>
            </a:r>
            <a:r>
              <a:rPr sz="2400" b="1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背部置于掌心，以无名指或小指压住尾巴，以中指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置于背下，使其身体平直，头部不能自由转动。</a:t>
            </a:r>
            <a:endParaRPr sz="24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1000"/>
              </a:lnSpc>
              <a:spcBef>
                <a:spcPts val="1056"/>
              </a:spcBef>
              <a:tabLst/>
            </a:pPr>
            <a:r>
              <a:rPr sz="1500" kern="0" spc="-120" dirty="0">
                <a:solidFill>
                  <a:srgbClr val="2DA2B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 </a:t>
            </a: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注意：</a:t>
            </a:r>
            <a:endParaRPr sz="22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532765" indent="-237490" algn="l" rtl="0" eaLnBrk="0">
              <a:lnSpc>
                <a:spcPct val="92000"/>
              </a:lnSpc>
              <a:spcBef>
                <a:spcPts val="5"/>
              </a:spcBef>
              <a:tabLst/>
            </a:pPr>
            <a:r>
              <a:rPr sz="2400" kern="0" spc="-2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r>
              <a:rPr sz="2400" kern="0" spc="-340" dirty="0">
                <a:solidFill>
                  <a:srgbClr val="2DA2BF">
                    <a:alpha val="100000"/>
                  </a:srgbClr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一旦出现抓握不牢固，应立即全部松开小鼠，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将置于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鼠笼顶部，重新进行抓取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2400" dirty="0">
              <a:latin typeface="SimHei"/>
              <a:ea typeface="SimHei"/>
              <a:cs typeface="SimHei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5782348"/>
            <a:ext cx="5375762" cy="1075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Microsoft® PowerPoint® 2016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实验12  胰岛素对小鼠血糖的影响</dc:title>
  <dc:creator>wx</dc:creator>
  <dcterms:created xsi:type="dcterms:W3CDTF">2025-11-01T18:32:17Z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2025-11-23T16:34:45</vt:filetime>
  </property>
</Properties>
</file>